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79" r:id="rId4"/>
    <p:sldId id="280" r:id="rId5"/>
    <p:sldId id="281" r:id="rId6"/>
    <p:sldId id="284" r:id="rId7"/>
    <p:sldId id="282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7" r:id="rId17"/>
    <p:sldId id="295" r:id="rId18"/>
    <p:sldId id="296" r:id="rId19"/>
    <p:sldId id="300" r:id="rId20"/>
    <p:sldId id="298" r:id="rId21"/>
  </p:sldIdLst>
  <p:sldSz cx="9144000" cy="6858000" type="screen4x3"/>
  <p:notesSz cx="6858000" cy="91440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7AA7"/>
    <a:srgbClr val="B92D14"/>
    <a:srgbClr val="4D4D4D"/>
    <a:srgbClr val="2A9CC4"/>
    <a:srgbClr val="30A7D3"/>
    <a:srgbClr val="278FC3"/>
    <a:srgbClr val="42A7DA"/>
    <a:srgbClr val="258C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5596" autoAdjust="0"/>
  </p:normalViewPr>
  <p:slideViewPr>
    <p:cSldViewPr>
      <p:cViewPr varScale="1">
        <p:scale>
          <a:sx n="116" d="100"/>
          <a:sy n="116" d="100"/>
        </p:scale>
        <p:origin x="121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ru-RU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ru-RU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ru-RU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FBC8A001-BF8D-48BC-874E-373923C8CF03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379567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AD30BA-C7D1-4A9F-A29D-3F827069D3FC}" type="slidenum">
              <a:rPr lang="en-US" altLang="ru-RU"/>
              <a:pPr/>
              <a:t>1</a:t>
            </a:fld>
            <a:endParaRPr lang="en-US" altLang="ru-RU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73141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31E0D7-8CEC-4B2C-A0DD-36CB047CA457}" type="slidenum">
              <a:rPr lang="en-US" altLang="ru-RU"/>
              <a:pPr/>
              <a:t>2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21287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A51F9E-E727-4A7D-9013-9A3210D244A6}" type="slidenum">
              <a:rPr lang="en-US" altLang="ru-RU"/>
              <a:pPr/>
              <a:t>3</a:t>
            </a:fld>
            <a:endParaRPr lang="en-US" altLang="ru-RU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934391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A51F9E-E727-4A7D-9013-9A3210D244A6}" type="slidenum">
              <a:rPr lang="en-US" altLang="ru-RU">
                <a:solidFill>
                  <a:srgbClr val="000000"/>
                </a:solidFill>
              </a:rPr>
              <a:pPr/>
              <a:t>5</a:t>
            </a:fld>
            <a:endParaRPr lang="en-US" altLang="ru-RU">
              <a:solidFill>
                <a:srgbClr val="000000"/>
              </a:solidFill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345727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A51F9E-E727-4A7D-9013-9A3210D244A6}" type="slidenum">
              <a:rPr lang="en-US" altLang="ru-RU">
                <a:solidFill>
                  <a:srgbClr val="000000"/>
                </a:solidFill>
              </a:rPr>
              <a:pPr/>
              <a:t>8</a:t>
            </a:fld>
            <a:endParaRPr lang="en-US" altLang="ru-RU">
              <a:solidFill>
                <a:srgbClr val="000000"/>
              </a:solidFill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31529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A51F9E-E727-4A7D-9013-9A3210D244A6}" type="slidenum">
              <a:rPr lang="en-US" altLang="ru-RU">
                <a:solidFill>
                  <a:srgbClr val="000000"/>
                </a:solidFill>
              </a:rPr>
              <a:pPr/>
              <a:t>13</a:t>
            </a:fld>
            <a:endParaRPr lang="en-US" altLang="ru-RU">
              <a:solidFill>
                <a:srgbClr val="000000"/>
              </a:solidFill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647969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A51F9E-E727-4A7D-9013-9A3210D244A6}" type="slidenum">
              <a:rPr lang="en-US" altLang="ru-RU">
                <a:solidFill>
                  <a:srgbClr val="000000"/>
                </a:solidFill>
              </a:rPr>
              <a:pPr/>
              <a:t>16</a:t>
            </a:fld>
            <a:endParaRPr lang="en-US" altLang="ru-RU">
              <a:solidFill>
                <a:srgbClr val="000000"/>
              </a:solidFill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331813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A51F9E-E727-4A7D-9013-9A3210D244A6}" type="slidenum">
              <a:rPr lang="en-US" altLang="ru-RU">
                <a:solidFill>
                  <a:srgbClr val="000000"/>
                </a:solidFill>
              </a:rPr>
              <a:pPr/>
              <a:t>17</a:t>
            </a:fld>
            <a:endParaRPr lang="en-US" altLang="ru-RU">
              <a:solidFill>
                <a:srgbClr val="000000"/>
              </a:solidFill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283942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A51F9E-E727-4A7D-9013-9A3210D244A6}" type="slidenum">
              <a:rPr lang="en-US" altLang="ru-RU">
                <a:solidFill>
                  <a:srgbClr val="000000"/>
                </a:solidFill>
              </a:rPr>
              <a:pPr/>
              <a:t>18</a:t>
            </a:fld>
            <a:endParaRPr lang="en-US" altLang="ru-RU">
              <a:solidFill>
                <a:srgbClr val="000000"/>
              </a:solidFill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579188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A51F9E-E727-4A7D-9013-9A3210D244A6}" type="slidenum">
              <a:rPr lang="en-US" altLang="ru-RU">
                <a:solidFill>
                  <a:srgbClr val="000000"/>
                </a:solidFill>
              </a:rPr>
              <a:pPr/>
              <a:t>20</a:t>
            </a:fld>
            <a:endParaRPr lang="en-US" altLang="ru-RU">
              <a:solidFill>
                <a:srgbClr val="000000"/>
              </a:solidFill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41729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заголовка</a:t>
            </a:r>
            <a:endParaRPr lang="en-US" altLang="ru-RU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  <a:endParaRPr lang="en-US" altLang="ru-RU" noProof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111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57576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001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722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541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8383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45607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746477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1759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151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79512" y="4248"/>
            <a:ext cx="8136904" cy="472424"/>
          </a:xfrm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algn="ctr"/>
            <a:r>
              <a:rPr lang="ru-RU" altLang="ru-RU" sz="1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КГОБУ «Елизовская школа-интернат для обучающихся с ограниченными возможностями здоровья»</a:t>
            </a:r>
            <a:endParaRPr lang="ru-RU" altLang="ru-RU" sz="18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043608" y="922456"/>
            <a:ext cx="6634608" cy="1070170"/>
          </a:xfrm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algn="ctr"/>
            <a:r>
              <a:rPr lang="ru-RU" altLang="ru-RU" sz="2600" b="1" i="1" dirty="0" smtClean="0">
                <a:solidFill>
                  <a:srgbClr val="B92D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Родительское собрание</a:t>
            </a:r>
          </a:p>
          <a:p>
            <a:pPr algn="ctr"/>
            <a:r>
              <a:rPr lang="ru-RU" altLang="ru-RU" sz="2600" b="1" i="1" dirty="0" smtClean="0">
                <a:solidFill>
                  <a:srgbClr val="B92D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«Интернет»</a:t>
            </a:r>
            <a:endParaRPr lang="ru-RU" altLang="ru-RU" sz="2600" b="1" i="1" dirty="0">
              <a:solidFill>
                <a:srgbClr val="B92D1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32040" y="6093296"/>
            <a:ext cx="3121423" cy="377985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139952" y="6219253"/>
            <a:ext cx="6197624" cy="504056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ru-RU" altLang="ru-RU" sz="1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Родительский клуб «Солнышко»</a:t>
            </a:r>
            <a:endParaRPr lang="ru-RU" altLang="ru-RU" sz="1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066800" y="1676400"/>
            <a:ext cx="7249616" cy="1464568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Интернет — очень мощный ресурс, откры­вающий новые возможности для обучения и самореализации, для досуга и саморазвития. </a:t>
            </a:r>
            <a:endParaRPr lang="ru-RU" alt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852936"/>
            <a:ext cx="5695324" cy="32857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7704" y="908720"/>
            <a:ext cx="6934200" cy="1226765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Манипуляция – скрытое (либо подсознательное) психологическое воздействие на собеседника с целью добиться выгодного для манипулятора поведения.</a:t>
            </a:r>
            <a:endParaRPr lang="en-US" alt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50" b="21650"/>
          <a:stretch/>
        </p:blipFill>
        <p:spPr>
          <a:xfrm>
            <a:off x="3264380" y="2420888"/>
            <a:ext cx="4220847" cy="3942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128862"/>
            <a:ext cx="6955160" cy="1076002"/>
          </a:xfrm>
        </p:spPr>
        <p:txBody>
          <a:bodyPr/>
          <a:lstStyle/>
          <a:p>
            <a:pPr marR="3175"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информационных манипуляций обусловлено следующими факторами: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060848"/>
            <a:ext cx="8280920" cy="4608512"/>
          </a:xfrm>
        </p:spPr>
        <p:txBody>
          <a:bodyPr/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Массовым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включением психологических манипуляций в информационно-коммуни­кативные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процессы;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Резким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увеличением количества субъектов манипулятивного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воздействия; 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Отсутствием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системы социально-психологи­ческой защиты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личности;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Недостаточным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усвоением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механизмов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индивидуальной психологической защиты от манипулятивно­го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воздействия;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Повышенной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склонностью большинства на­селения к манипулятивному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воздействию.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286927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63688" y="332656"/>
            <a:ext cx="7344816" cy="3024336"/>
          </a:xfrm>
        </p:spPr>
        <p:txBody>
          <a:bodyPr/>
          <a:lstStyle/>
          <a:p>
            <a:pPr marL="27305" marR="635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Действия людей, которые ради достижения собственной цели используют разнообразные способы информационно-психологического воздействия на других без учёта их интересов и попросту вводя в заблуждение, обычно противоречат интересам других людей и наносят им вред.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en-US" alt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0" b="26900"/>
          <a:stretch/>
        </p:blipFill>
        <p:spPr>
          <a:xfrm>
            <a:off x="3056463" y="3356992"/>
            <a:ext cx="4564674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5913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Более подвержены манипуляции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Дети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 ослабленным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здоровьем;</a:t>
            </a:r>
          </a:p>
          <a:p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Дети с неразвитым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мировоззрением и слабой критичностью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мышления;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дети, утратившие значимые жизненные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ориентиры.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012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2420888"/>
            <a:ext cx="7315200" cy="4191000"/>
          </a:xfrm>
        </p:spPr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5400" b="1" i="1" spc="-5" dirty="0">
                <a:solidFill>
                  <a:srgbClr val="217A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Упражнение «Плюс и минус»</a:t>
            </a:r>
            <a:endParaRPr lang="ru-RU" sz="4800" b="1" i="1" dirty="0">
              <a:solidFill>
                <a:srgbClr val="217AA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Schoolbook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75431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75656" y="1019596"/>
            <a:ext cx="7668344" cy="4281612"/>
          </a:xfrm>
        </p:spPr>
        <p:txBody>
          <a:bodyPr/>
          <a:lstStyle/>
          <a:p>
            <a:pPr marL="514350" lvl="0" indent="-514350" algn="ctr">
              <a:lnSpc>
                <a:spcPct val="115000"/>
              </a:lnSpc>
              <a:spcAft>
                <a:spcPts val="0"/>
              </a:spcAft>
              <a:buAutoNum type="arabicPeriod"/>
              <a:tabLst>
                <a:tab pos="237490" algn="l"/>
              </a:tabLst>
            </a:pPr>
            <a:r>
              <a:rPr lang="ru-RU" sz="2650" b="1" dirty="0" smtClean="0">
                <a:solidFill>
                  <a:srgbClr val="217AA7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Чем </a:t>
            </a:r>
            <a:r>
              <a:rPr lang="ru-RU" sz="2650" b="1" dirty="0">
                <a:solidFill>
                  <a:srgbClr val="217AA7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привлекает Интернет современных детей?  </a:t>
            </a:r>
            <a:endParaRPr lang="ru-RU" sz="2650" b="1" dirty="0" smtClean="0">
              <a:solidFill>
                <a:srgbClr val="217AA7"/>
              </a:solidFill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 algn="ctr">
              <a:lnSpc>
                <a:spcPct val="115000"/>
              </a:lnSpc>
              <a:spcAft>
                <a:spcPts val="0"/>
              </a:spcAft>
              <a:buFontTx/>
              <a:buAutoNum type="arabicPeriod"/>
              <a:tabLst>
                <a:tab pos="237490" algn="l"/>
              </a:tabLst>
            </a:pPr>
            <a:r>
              <a:rPr lang="ru-RU" sz="2650" b="1" dirty="0">
                <a:solidFill>
                  <a:srgbClr val="217AA7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Какие можно выделить положительные стороны Интернета</a:t>
            </a:r>
            <a:r>
              <a:rPr lang="ru-RU" sz="2650" b="1" dirty="0" smtClean="0">
                <a:solidFill>
                  <a:srgbClr val="217AA7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514350" indent="-514350" algn="ctr">
              <a:lnSpc>
                <a:spcPct val="115000"/>
              </a:lnSpc>
              <a:spcAft>
                <a:spcPts val="0"/>
              </a:spcAft>
              <a:buFontTx/>
              <a:buAutoNum type="arabicPeriod"/>
              <a:tabLst>
                <a:tab pos="237490" algn="l"/>
              </a:tabLst>
            </a:pPr>
            <a:r>
              <a:rPr lang="ru-RU" sz="2650" b="1" dirty="0">
                <a:solidFill>
                  <a:srgbClr val="217AA7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какими типичными угрозами сталкиваются подростки пользуясь Интернетом?</a:t>
            </a:r>
          </a:p>
          <a:p>
            <a:pPr marL="514350" lvl="0" indent="-514350" algn="ctr">
              <a:lnSpc>
                <a:spcPct val="115000"/>
              </a:lnSpc>
              <a:spcAft>
                <a:spcPts val="0"/>
              </a:spcAft>
              <a:buAutoNum type="arabicPeriod"/>
              <a:tabLst>
                <a:tab pos="237490" algn="l"/>
              </a:tabLst>
            </a:pPr>
            <a:endParaRPr lang="ru-RU" sz="2650" b="1" dirty="0">
              <a:solidFill>
                <a:srgbClr val="217AA7"/>
              </a:solidFill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650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691680" y="116632"/>
            <a:ext cx="7315200" cy="715962"/>
          </a:xfrm>
        </p:spPr>
        <p:txBody>
          <a:bodyPr/>
          <a:lstStyle/>
          <a:p>
            <a:pPr algn="ctr"/>
            <a:r>
              <a:rPr lang="ru-RU" sz="2800" b="1" i="1" dirty="0" smtClean="0">
                <a:solidFill>
                  <a:srgbClr val="B92D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cs typeface="Times New Roman" panose="02020603050405020304" pitchFamily="18" charset="0"/>
              </a:rPr>
              <a:t>Вопросы:</a:t>
            </a:r>
            <a:endParaRPr lang="ru-RU" sz="2800" b="1" i="1" dirty="0">
              <a:solidFill>
                <a:srgbClr val="B92D1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1" b="30050"/>
          <a:stretch/>
        </p:blipFill>
        <p:spPr>
          <a:xfrm>
            <a:off x="3923928" y="4653136"/>
            <a:ext cx="2973559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5507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Чем привлекает интернет современных детей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2438400"/>
            <a:ext cx="7315200" cy="4014936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237490" algn="l"/>
              </a:tabLs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Разнообразное общение;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237490" algn="l"/>
              </a:tabLs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Утоление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информационного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голода;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237490" algn="l"/>
              </a:tabLs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Поиск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новых форм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самовыражения;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237490" algn="l"/>
              </a:tabLs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Анонимность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виртуальная свобода (моде­лирование множественности «я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»);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237490" algn="l"/>
              </a:tabLs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Ощущение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общности 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принадлежности к разным группам.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63468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272878"/>
            <a:ext cx="7315200" cy="715962"/>
          </a:xfrm>
        </p:spPr>
        <p:txBody>
          <a:bodyPr/>
          <a:lstStyle/>
          <a:p>
            <a:pPr marR="316865" algn="ctr"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Положительные стороны Интернета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844824"/>
            <a:ext cx="7315200" cy="4191000"/>
          </a:xfrm>
        </p:spPr>
        <p:txBody>
          <a:bodyPr/>
          <a:lstStyle/>
          <a:p>
            <a:pPr>
              <a:spcBef>
                <a:spcPts val="768"/>
              </a:spcBef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Интернете можно проявить свое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творчество;</a:t>
            </a:r>
          </a:p>
          <a:p>
            <a:pPr>
              <a:spcBef>
                <a:spcPts val="768"/>
              </a:spcBef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Интернет - большая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библиотека;</a:t>
            </a:r>
          </a:p>
          <a:p>
            <a:pPr>
              <a:spcBef>
                <a:spcPts val="768"/>
              </a:spcBef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Интернет помогает устанавливать связи с пользователями из разных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мест;</a:t>
            </a:r>
          </a:p>
          <a:p>
            <a:pPr>
              <a:spcBef>
                <a:spcPts val="768"/>
              </a:spcBef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Интернет экономит наше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время.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00" b="31100"/>
          <a:stretch/>
        </p:blipFill>
        <p:spPr>
          <a:xfrm>
            <a:off x="2483768" y="4221088"/>
            <a:ext cx="3854614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732040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4209" y="1268760"/>
            <a:ext cx="7315200" cy="715962"/>
          </a:xfrm>
        </p:spPr>
        <p:txBody>
          <a:bodyPr/>
          <a:lstStyle/>
          <a:p>
            <a:pPr marL="6350" marR="316865"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Наиболее 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типичные интернет-угрозы для детей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984722"/>
            <a:ext cx="8482533" cy="4267126"/>
          </a:xfrm>
        </p:spPr>
        <p:txBody>
          <a:bodyPr/>
          <a:lstStyle/>
          <a:p>
            <a:pPr marL="6350"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400" spc="-2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Доступ к нежелательному контенту;</a:t>
            </a:r>
            <a:endParaRPr lang="ru-RU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50"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400" spc="-3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Онлайн-совращение детей;</a:t>
            </a:r>
            <a:endParaRPr lang="ru-RU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50" marR="951230"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400" spc="-45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Раскрытие конфиденциальной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информации в Сети;</a:t>
            </a:r>
            <a:endParaRPr lang="ru-RU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50"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400" spc="-45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Кибербуллинг</a:t>
            </a:r>
            <a:r>
              <a:rPr lang="ru-RU" sz="2400" spc="-45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50"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400" spc="-35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Мошенничество в Сети;</a:t>
            </a:r>
            <a:endParaRPr lang="ru-RU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50"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400" spc="-3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Компьютерная </a:t>
            </a:r>
            <a:r>
              <a:rPr lang="ru-RU" sz="2400" spc="-35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зависимость.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005064"/>
            <a:ext cx="3471608" cy="2601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581581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916832"/>
            <a:ext cx="7315200" cy="4191000"/>
          </a:xfrm>
        </p:spPr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5400" b="1" i="1" spc="-5" dirty="0">
                <a:solidFill>
                  <a:srgbClr val="217A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Упражнение </a:t>
            </a:r>
            <a:r>
              <a:rPr lang="ru-RU" sz="5400" b="1" i="1" spc="-5" dirty="0" smtClean="0">
                <a:solidFill>
                  <a:srgbClr val="217A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«Собери рукопожатия»</a:t>
            </a:r>
            <a:endParaRPr lang="ru-RU" sz="4800" b="1" i="1" dirty="0">
              <a:solidFill>
                <a:srgbClr val="217AA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Schoolbook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92181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510705" y="692696"/>
            <a:ext cx="7668344" cy="4281612"/>
          </a:xfrm>
        </p:spPr>
        <p:txBody>
          <a:bodyPr/>
          <a:lstStyle/>
          <a:p>
            <a:pPr marL="0" lvl="0" indent="0" algn="ctr">
              <a:lnSpc>
                <a:spcPct val="115000"/>
              </a:lnSpc>
              <a:spcAft>
                <a:spcPts val="0"/>
              </a:spcAft>
              <a:buNone/>
              <a:tabLst>
                <a:tab pos="237490" algn="l"/>
              </a:tabLst>
            </a:pPr>
            <a:r>
              <a:rPr lang="ru-RU" sz="4400" b="1" dirty="0" smtClean="0">
                <a:solidFill>
                  <a:srgbClr val="217AA7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сделать работу в Сети безопасной?</a:t>
            </a:r>
            <a:endParaRPr lang="ru-RU" sz="4400" b="1" dirty="0">
              <a:solidFill>
                <a:srgbClr val="217AA7"/>
              </a:solidFill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lvl="0" indent="-514350" algn="ctr">
              <a:lnSpc>
                <a:spcPct val="115000"/>
              </a:lnSpc>
              <a:spcAft>
                <a:spcPts val="0"/>
              </a:spcAft>
              <a:buAutoNum type="arabicPeriod"/>
              <a:tabLst>
                <a:tab pos="237490" algn="l"/>
              </a:tabLst>
            </a:pPr>
            <a:endParaRPr lang="ru-RU" sz="2650" b="1" dirty="0">
              <a:solidFill>
                <a:srgbClr val="217AA7"/>
              </a:solidFill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65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01" b="20600"/>
          <a:stretch/>
        </p:blipFill>
        <p:spPr>
          <a:xfrm>
            <a:off x="3275856" y="2708920"/>
            <a:ext cx="3854614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9762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916832"/>
            <a:ext cx="7315200" cy="4191000"/>
          </a:xfrm>
        </p:spPr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5400" b="1" i="1" spc="-5" dirty="0">
                <a:solidFill>
                  <a:srgbClr val="217A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Упражнение </a:t>
            </a:r>
            <a:endParaRPr lang="ru-RU" sz="5400" b="1" i="1" spc="-5" dirty="0" smtClean="0">
              <a:solidFill>
                <a:srgbClr val="217AA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Schoolbook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5400" b="1" i="1" spc="-5" dirty="0" smtClean="0">
                <a:solidFill>
                  <a:srgbClr val="217A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«Вам сообщение»</a:t>
            </a:r>
            <a:endParaRPr lang="ru-RU" sz="4800" b="1" i="1" dirty="0">
              <a:solidFill>
                <a:srgbClr val="217AA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Schoolbook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57931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916832"/>
            <a:ext cx="7315200" cy="4191000"/>
          </a:xfrm>
        </p:spPr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5400" b="1" i="1" spc="-5" dirty="0">
                <a:solidFill>
                  <a:srgbClr val="217A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Упражнение </a:t>
            </a:r>
            <a:r>
              <a:rPr lang="ru-RU" sz="5400" b="1" i="1" spc="-5" dirty="0" smtClean="0">
                <a:solidFill>
                  <a:srgbClr val="217A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«Тайна»</a:t>
            </a:r>
            <a:endParaRPr lang="ru-RU" sz="4800" b="1" i="1" dirty="0">
              <a:solidFill>
                <a:srgbClr val="217AA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Schoolbook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23265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1504" y="332656"/>
            <a:ext cx="7315200" cy="715962"/>
          </a:xfrm>
        </p:spPr>
        <p:txBody>
          <a:bodyPr/>
          <a:lstStyle/>
          <a:p>
            <a:pPr algn="ctr"/>
            <a:r>
              <a:rPr lang="ru-RU" sz="2400" b="1" i="1" spc="-60" dirty="0">
                <a:solidFill>
                  <a:srgbClr val="4D4D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Способы защиты </a:t>
            </a:r>
            <a:r>
              <a:rPr lang="ru-RU" sz="2400" b="1" i="1" spc="-20" dirty="0">
                <a:solidFill>
                  <a:srgbClr val="4D4D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детей от информационного воздействия </a:t>
            </a:r>
            <a:r>
              <a:rPr lang="ru-RU" sz="2400" b="1" i="1" dirty="0">
                <a:solidFill>
                  <a:srgbClr val="4D4D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и манипуляций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580" y="1484784"/>
            <a:ext cx="5947048" cy="2016224"/>
          </a:xfrm>
        </p:spPr>
        <p:txBody>
          <a:bodyPr/>
          <a:lstStyle/>
          <a:p>
            <a:pPr lvl="0"/>
            <a:r>
              <a:rPr lang="ru-RU" sz="2400" dirty="0">
                <a:solidFill>
                  <a:srgbClr val="4D4D4D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Отказ от получения информации;</a:t>
            </a:r>
          </a:p>
          <a:p>
            <a:pPr lvl="0"/>
            <a:r>
              <a:rPr lang="ru-RU" sz="2400" dirty="0">
                <a:solidFill>
                  <a:srgbClr val="4D4D4D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Критичное восприятие информации;</a:t>
            </a:r>
          </a:p>
          <a:p>
            <a:pPr lvl="0"/>
            <a:r>
              <a:rPr lang="ru-RU" sz="2400" dirty="0">
                <a:solidFill>
                  <a:srgbClr val="4D4D4D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Подробный анализ информации.</a:t>
            </a:r>
            <a:endParaRPr lang="ru-RU" sz="2400" dirty="0">
              <a:solidFill>
                <a:srgbClr val="4D4D4D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3284984"/>
            <a:ext cx="2981126" cy="286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0873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828800" y="404664"/>
            <a:ext cx="7315200" cy="715962"/>
          </a:xfrm>
        </p:spPr>
        <p:txBody>
          <a:bodyPr/>
          <a:lstStyle/>
          <a:p>
            <a:pPr algn="ctr"/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Для безопасности школьни­ков необходимо: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2102024" y="1120626"/>
            <a:ext cx="6768752" cy="3388494"/>
          </a:xfrm>
        </p:spPr>
        <p:txBody>
          <a:bodyPr/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Научить их распознавать информационные манипуляции;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Научить защищаться от информационных манипуляций;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Воспиты­вать информационную этику личности;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Контролировать инфор­мацию, потребляемую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детьми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077072"/>
            <a:ext cx="3940671" cy="2623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826811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1763688" y="980728"/>
            <a:ext cx="7380312" cy="3960440"/>
          </a:xfrm>
        </p:spPr>
        <p:txBody>
          <a:bodyPr/>
          <a:lstStyle/>
          <a:p>
            <a:pPr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800" b="1" i="1" dirty="0">
                <a:solidFill>
                  <a:srgbClr val="217A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Необходимы доверительные отношения с </a:t>
            </a:r>
            <a:r>
              <a:rPr lang="ru-RU" sz="2800" b="1" i="1" dirty="0" smtClean="0">
                <a:solidFill>
                  <a:srgbClr val="217A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ребенком!</a:t>
            </a:r>
          </a:p>
          <a:p>
            <a:pPr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800" b="1" i="1" dirty="0">
                <a:solidFill>
                  <a:srgbClr val="217A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Обратите внимание на своих детей! </a:t>
            </a:r>
            <a:endParaRPr lang="ru-RU" sz="2800" b="1" i="1" dirty="0" smtClean="0">
              <a:solidFill>
                <a:srgbClr val="217AA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800" b="1" i="1" dirty="0" smtClean="0">
                <a:solidFill>
                  <a:srgbClr val="217A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Помните</a:t>
            </a:r>
            <a:r>
              <a:rPr lang="ru-RU" sz="2800" b="1" i="1" dirty="0">
                <a:solidFill>
                  <a:srgbClr val="217A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i="1" dirty="0" smtClean="0">
                <a:solidFill>
                  <a:srgbClr val="217A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безопасность </a:t>
            </a:r>
            <a:r>
              <a:rPr lang="ru-RU" sz="2800" b="1" i="1" dirty="0">
                <a:solidFill>
                  <a:srgbClr val="217A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ваших детей в Интернете на 90% зависит от вас.</a:t>
            </a:r>
          </a:p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01" b="30051"/>
          <a:stretch/>
        </p:blipFill>
        <p:spPr>
          <a:xfrm>
            <a:off x="3454529" y="4005064"/>
            <a:ext cx="3998630" cy="24650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696660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 l="56723" t="20939" r="19169" b="16510"/>
          <a:stretch>
            <a:fillRect/>
          </a:stretch>
        </p:blipFill>
        <p:spPr bwMode="auto">
          <a:xfrm>
            <a:off x="2123728" y="0"/>
            <a:ext cx="475252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2987823" y="5157192"/>
            <a:ext cx="5076056" cy="720080"/>
          </a:xfrm>
        </p:spPr>
        <p:txBody>
          <a:bodyPr/>
          <a:lstStyle/>
          <a:p>
            <a:pPr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3600" b="1" i="1" dirty="0" smtClean="0">
                <a:solidFill>
                  <a:srgbClr val="217A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  <a:p>
            <a:endParaRPr lang="ru-RU" dirty="0"/>
          </a:p>
        </p:txBody>
      </p:sp>
      <p:pic>
        <p:nvPicPr>
          <p:cNvPr id="4" name="Рисунок 2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70" t="40849" r="25085" b="28790"/>
          <a:stretch>
            <a:fillRect/>
          </a:stretch>
        </p:blipFill>
        <p:spPr bwMode="auto">
          <a:xfrm>
            <a:off x="3275856" y="620688"/>
            <a:ext cx="4639227" cy="4302199"/>
          </a:xfrm>
          <a:prstGeom prst="ellipse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93634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owerpoint-template-24">
  <a:themeElements>
    <a:clrScheme name="">
      <a:dk1>
        <a:srgbClr val="4D4D4D"/>
      </a:dk1>
      <a:lt1>
        <a:srgbClr val="FFFFFF"/>
      </a:lt1>
      <a:dk2>
        <a:srgbClr val="4D4D4D"/>
      </a:dk2>
      <a:lt2>
        <a:srgbClr val="127AAE"/>
      </a:lt2>
      <a:accent1>
        <a:srgbClr val="0095D0"/>
      </a:accent1>
      <a:accent2>
        <a:srgbClr val="00AAEE"/>
      </a:accent2>
      <a:accent3>
        <a:srgbClr val="FFFFFF"/>
      </a:accent3>
      <a:accent4>
        <a:srgbClr val="404040"/>
      </a:accent4>
      <a:accent5>
        <a:srgbClr val="AAC8E4"/>
      </a:accent5>
      <a:accent6>
        <a:srgbClr val="009AD8"/>
      </a:accent6>
      <a:hlink>
        <a:srgbClr val="55CFF5"/>
      </a:hlink>
      <a:folHlink>
        <a:srgbClr val="98DCFE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0078BE"/>
        </a:lt2>
        <a:accent1>
          <a:srgbClr val="038FDB"/>
        </a:accent1>
        <a:accent2>
          <a:srgbClr val="29A8EA"/>
        </a:accent2>
        <a:accent3>
          <a:srgbClr val="FFFFFF"/>
        </a:accent3>
        <a:accent4>
          <a:srgbClr val="404040"/>
        </a:accent4>
        <a:accent5>
          <a:srgbClr val="AAC6EA"/>
        </a:accent5>
        <a:accent6>
          <a:srgbClr val="2498D4"/>
        </a:accent6>
        <a:hlink>
          <a:srgbClr val="CC853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0078BE"/>
        </a:lt2>
        <a:accent1>
          <a:srgbClr val="038FDB"/>
        </a:accent1>
        <a:accent2>
          <a:srgbClr val="29A8EA"/>
        </a:accent2>
        <a:accent3>
          <a:srgbClr val="FFFFFF"/>
        </a:accent3>
        <a:accent4>
          <a:srgbClr val="404040"/>
        </a:accent4>
        <a:accent5>
          <a:srgbClr val="AAC6EA"/>
        </a:accent5>
        <a:accent6>
          <a:srgbClr val="2498D4"/>
        </a:accent6>
        <a:hlink>
          <a:srgbClr val="CC853B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0078BE"/>
        </a:lt2>
        <a:accent1>
          <a:srgbClr val="038FDB"/>
        </a:accent1>
        <a:accent2>
          <a:srgbClr val="29A8EA"/>
        </a:accent2>
        <a:accent3>
          <a:srgbClr val="FFFFFF"/>
        </a:accent3>
        <a:accent4>
          <a:srgbClr val="404040"/>
        </a:accent4>
        <a:accent5>
          <a:srgbClr val="AAC6EA"/>
        </a:accent5>
        <a:accent6>
          <a:srgbClr val="2498D4"/>
        </a:accent6>
        <a:hlink>
          <a:srgbClr val="CC853B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4D4D4D"/>
        </a:dk1>
        <a:lt1>
          <a:srgbClr val="FFFFFF"/>
        </a:lt1>
        <a:dk2>
          <a:srgbClr val="4D4D4D"/>
        </a:dk2>
        <a:lt2>
          <a:srgbClr val="0D4F77"/>
        </a:lt2>
        <a:accent1>
          <a:srgbClr val="008DC4"/>
        </a:accent1>
        <a:accent2>
          <a:srgbClr val="00A0E2"/>
        </a:accent2>
        <a:accent3>
          <a:srgbClr val="FFFFFF"/>
        </a:accent3>
        <a:accent4>
          <a:srgbClr val="404040"/>
        </a:accent4>
        <a:accent5>
          <a:srgbClr val="AAC5DE"/>
        </a:accent5>
        <a:accent6>
          <a:srgbClr val="0091CD"/>
        </a:accent6>
        <a:hlink>
          <a:srgbClr val="1DC0F2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4D4D4D"/>
        </a:dk1>
        <a:lt1>
          <a:srgbClr val="FFFFFF"/>
        </a:lt1>
        <a:dk2>
          <a:srgbClr val="4D4D4D"/>
        </a:dk2>
        <a:lt2>
          <a:srgbClr val="127AAE"/>
        </a:lt2>
        <a:accent1>
          <a:srgbClr val="008DC4"/>
        </a:accent1>
        <a:accent2>
          <a:srgbClr val="00A0E2"/>
        </a:accent2>
        <a:accent3>
          <a:srgbClr val="FFFFFF"/>
        </a:accent3>
        <a:accent4>
          <a:srgbClr val="404040"/>
        </a:accent4>
        <a:accent5>
          <a:srgbClr val="AAC5DE"/>
        </a:accent5>
        <a:accent6>
          <a:srgbClr val="0091CD"/>
        </a:accent6>
        <a:hlink>
          <a:srgbClr val="55CFF5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4D4D4D"/>
        </a:dk1>
        <a:lt1>
          <a:srgbClr val="FFFFFF"/>
        </a:lt1>
        <a:dk2>
          <a:srgbClr val="4D4D4D"/>
        </a:dk2>
        <a:lt2>
          <a:srgbClr val="127AAE"/>
        </a:lt2>
        <a:accent1>
          <a:srgbClr val="0095D0"/>
        </a:accent1>
        <a:accent2>
          <a:srgbClr val="00AAEE"/>
        </a:accent2>
        <a:accent3>
          <a:srgbClr val="FFFFFF"/>
        </a:accent3>
        <a:accent4>
          <a:srgbClr val="404040"/>
        </a:accent4>
        <a:accent5>
          <a:srgbClr val="AAC8E4"/>
        </a:accent5>
        <a:accent6>
          <a:srgbClr val="009AD8"/>
        </a:accent6>
        <a:hlink>
          <a:srgbClr val="55CFF5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</Template>
  <TotalTime>396</TotalTime>
  <Words>395</Words>
  <Application>Microsoft Office PowerPoint</Application>
  <PresentationFormat>Экран (4:3)</PresentationFormat>
  <Paragraphs>68</Paragraphs>
  <Slides>20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</vt:lpstr>
      <vt:lpstr>Calibri</vt:lpstr>
      <vt:lpstr>Century Schoolbook</vt:lpstr>
      <vt:lpstr>Garamond</vt:lpstr>
      <vt:lpstr>Microsoft Sans Serif</vt:lpstr>
      <vt:lpstr>Times New Roman</vt:lpstr>
      <vt:lpstr>powerpoint-template-24</vt:lpstr>
      <vt:lpstr>КГОБУ «Елизовская школа-интернат для обучающихся с ограниченными возможностями здоровья»</vt:lpstr>
      <vt:lpstr>Презентация PowerPoint</vt:lpstr>
      <vt:lpstr>Презентация PowerPoint</vt:lpstr>
      <vt:lpstr>Развитие информационных манипуляций обусловлено следующими факторами:  </vt:lpstr>
      <vt:lpstr>Презентация PowerPoint</vt:lpstr>
      <vt:lpstr>Более подвержены манипуляции</vt:lpstr>
      <vt:lpstr>Презентация PowerPoint</vt:lpstr>
      <vt:lpstr>Вопросы:</vt:lpstr>
      <vt:lpstr>Чем привлекает интернет современных детей</vt:lpstr>
      <vt:lpstr>Положительные стороны Интернета </vt:lpstr>
      <vt:lpstr> Наиболее типичные интернет-угрозы для детей </vt:lpstr>
      <vt:lpstr>Презентация PowerPoint</vt:lpstr>
      <vt:lpstr>Презентация PowerPoint</vt:lpstr>
      <vt:lpstr>Презентация PowerPoint</vt:lpstr>
      <vt:lpstr>Презентация PowerPoint</vt:lpstr>
      <vt:lpstr>Способы защиты детей от информационного воздействия и манипуляций</vt:lpstr>
      <vt:lpstr>Для безопасности школьни­ков необходимо: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Интернет</dc:title>
  <dc:creator>Ilina</dc:creator>
  <cp:lastModifiedBy>Poluhina</cp:lastModifiedBy>
  <cp:revision>21</cp:revision>
  <dcterms:created xsi:type="dcterms:W3CDTF">2017-03-27T21:14:24Z</dcterms:created>
  <dcterms:modified xsi:type="dcterms:W3CDTF">2020-01-10T00:40:18Z</dcterms:modified>
</cp:coreProperties>
</file>