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1" r:id="rId6"/>
    <p:sldId id="284" r:id="rId7"/>
    <p:sldId id="28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7" r:id="rId17"/>
    <p:sldId id="295" r:id="rId18"/>
    <p:sldId id="296" r:id="rId19"/>
    <p:sldId id="300" r:id="rId20"/>
    <p:sldId id="298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A7"/>
    <a:srgbClr val="B92D14"/>
    <a:srgbClr val="4D4D4D"/>
    <a:srgbClr val="2A9CC4"/>
    <a:srgbClr val="30A7D3"/>
    <a:srgbClr val="278FC3"/>
    <a:srgbClr val="42A7DA"/>
    <a:srgbClr val="258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C8A001-BF8D-48BC-874E-373923C8CF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95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D30BA-C7D1-4A9F-A29D-3F827069D3F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14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20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72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1E0D7-8CEC-4B2C-A0DD-36CB047CA457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28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43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5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57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15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13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79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16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18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17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39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1F9E-E727-4A7D-9013-9A3210D244A6}" type="slidenum">
              <a:rPr lang="en-US" altLang="ru-RU">
                <a:solidFill>
                  <a:srgbClr val="000000"/>
                </a:solidFill>
              </a:rPr>
              <a:pPr/>
              <a:t>18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91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5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57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0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4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60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647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248"/>
            <a:ext cx="8136904" cy="472424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КГОБУ «Елизовская школа-интернат для обучающихся с ограниченными возможностями здоровья»</a:t>
            </a:r>
            <a:endParaRPr lang="ru-RU" altLang="ru-RU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922456"/>
            <a:ext cx="6634608" cy="107017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ru-RU" altLang="ru-RU" sz="2600" b="1" i="1" dirty="0" smtClean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/>
            <a:r>
              <a:rPr lang="ru-RU" altLang="ru-RU" sz="2600" b="1" i="1" dirty="0" smtClean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600" b="1" i="1" dirty="0">
              <a:solidFill>
                <a:srgbClr val="B92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093296"/>
            <a:ext cx="3121423" cy="37798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139952" y="6219253"/>
            <a:ext cx="6197624" cy="50405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 «Солнышко»</a:t>
            </a:r>
            <a:endParaRPr lang="ru-RU" alt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72878"/>
            <a:ext cx="7315200" cy="715962"/>
          </a:xfrm>
        </p:spPr>
        <p:txBody>
          <a:bodyPr/>
          <a:lstStyle/>
          <a:p>
            <a:pPr marR="31686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 стороны Интернета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315200" cy="4191000"/>
          </a:xfrm>
        </p:spPr>
        <p:txBody>
          <a:bodyPr/>
          <a:lstStyle/>
          <a:p>
            <a:pPr>
              <a:spcBef>
                <a:spcPts val="768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Интернете можно проявить свое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творчество;</a:t>
            </a:r>
          </a:p>
          <a:p>
            <a:pPr>
              <a:spcBef>
                <a:spcPts val="768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- большая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библиотека;</a:t>
            </a:r>
          </a:p>
          <a:p>
            <a:pPr>
              <a:spcBef>
                <a:spcPts val="768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помогает устанавливать связи с пользователями из разных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мест;</a:t>
            </a:r>
          </a:p>
          <a:p>
            <a:pPr>
              <a:spcBef>
                <a:spcPts val="768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экономит наше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31100"/>
          <a:stretch/>
        </p:blipFill>
        <p:spPr>
          <a:xfrm>
            <a:off x="2483768" y="4221088"/>
            <a:ext cx="385461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20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209" y="1268760"/>
            <a:ext cx="7315200" cy="715962"/>
          </a:xfrm>
        </p:spPr>
        <p:txBody>
          <a:bodyPr/>
          <a:lstStyle/>
          <a:p>
            <a:pPr marL="6350" marR="31686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интернет-угрозы для детей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4722"/>
            <a:ext cx="8482533" cy="4267126"/>
          </a:xfrm>
        </p:spPr>
        <p:txBody>
          <a:bodyPr/>
          <a:lstStyle/>
          <a:p>
            <a:pPr marL="635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нежелательному контенту;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Онлайн-совращение детей;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95123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4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Раскрытие конфиденциальной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в Сети;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4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spc="-4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3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Мошенничество в Сети;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</a:t>
            </a:r>
            <a:r>
              <a:rPr lang="ru-RU" sz="2400" spc="-3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471608" cy="260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15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4191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spc="-5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  <a:r>
              <a:rPr lang="ru-RU" sz="5400" b="1" i="1" spc="-5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 рукопожатия»</a:t>
            </a:r>
            <a:endParaRPr lang="ru-RU" sz="4800" b="1" i="1" dirty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21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0705" y="692696"/>
            <a:ext cx="7668344" cy="4281612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237490" algn="l"/>
              </a:tabLst>
            </a:pPr>
            <a:r>
              <a:rPr lang="ru-RU" sz="4400" b="1" dirty="0" smtClean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работу в Сети безопасной?</a:t>
            </a:r>
            <a:endParaRPr lang="ru-RU" sz="4400" b="1" dirty="0">
              <a:solidFill>
                <a:srgbClr val="217AA7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ctr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237490" algn="l"/>
              </a:tabLst>
            </a:pPr>
            <a:endParaRPr lang="ru-RU" sz="2650" b="1" dirty="0">
              <a:solidFill>
                <a:srgbClr val="217AA7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0600"/>
          <a:stretch/>
        </p:blipFill>
        <p:spPr>
          <a:xfrm>
            <a:off x="3275856" y="2708920"/>
            <a:ext cx="38546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4191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spc="-5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  <a:endParaRPr lang="ru-RU" sz="5400" b="1" i="1" spc="-5" dirty="0" smtClean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spc="-5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«Вам сообщение»</a:t>
            </a:r>
            <a:endParaRPr lang="ru-RU" sz="4800" b="1" i="1" dirty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9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4191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spc="-5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</a:t>
            </a:r>
            <a:r>
              <a:rPr lang="ru-RU" sz="5400" b="1" i="1" spc="-5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«Тайна»</a:t>
            </a:r>
            <a:endParaRPr lang="ru-RU" sz="4800" b="1" i="1" dirty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2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504" y="332656"/>
            <a:ext cx="7315200" cy="715962"/>
          </a:xfrm>
        </p:spPr>
        <p:txBody>
          <a:bodyPr/>
          <a:lstStyle/>
          <a:p>
            <a:pPr algn="ctr"/>
            <a:r>
              <a:rPr lang="ru-RU" sz="2400" b="1" i="1" spc="-6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защиты </a:t>
            </a:r>
            <a:r>
              <a:rPr lang="ru-RU" sz="2400" b="1" i="1" spc="-2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от информационного воздействия </a:t>
            </a:r>
            <a:r>
              <a:rPr lang="ru-RU" sz="2400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манипуляций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580" y="1484784"/>
            <a:ext cx="5947048" cy="2016224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Отказ от получения информации;</a:t>
            </a:r>
          </a:p>
          <a:p>
            <a:pPr lvl="0"/>
            <a:r>
              <a:rPr lang="ru-RU" sz="24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Критичное восприятие информации;</a:t>
            </a:r>
          </a:p>
          <a:p>
            <a:pPr lvl="0"/>
            <a:r>
              <a:rPr lang="ru-RU" sz="2400" dirty="0">
                <a:solidFill>
                  <a:srgbClr val="4D4D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Подробный анализ информации.</a:t>
            </a:r>
            <a:endParaRPr lang="ru-RU" sz="2400" dirty="0">
              <a:solidFill>
                <a:srgbClr val="4D4D4D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2981126" cy="28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8800" y="404664"/>
            <a:ext cx="7315200" cy="715962"/>
          </a:xfrm>
        </p:spPr>
        <p:txBody>
          <a:bodyPr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безопасности школьни­ков необходимо: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102024" y="1120626"/>
            <a:ext cx="6768752" cy="3388494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их распознавать информационные манипуляции;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 защищаться от информационных манипуляций;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Воспиты­вать информационную этику личности;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Контролировать инфор­мацию, потребляемую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3940671" cy="262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68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63688" y="980728"/>
            <a:ext cx="7380312" cy="3960440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 доверительные отношения с </a:t>
            </a:r>
            <a:r>
              <a:rPr lang="ru-RU" sz="2800" b="1" i="1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ребенком!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своих детей! </a:t>
            </a:r>
            <a:endParaRPr lang="ru-RU" sz="2800" b="1" i="1" dirty="0" smtClean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800" b="1" i="1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безопасность </a:t>
            </a:r>
            <a:r>
              <a:rPr lang="ru-RU" sz="2800" b="1" i="1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ваших детей в Интернете на 90% зависит от вас.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1" b="30051"/>
          <a:stretch/>
        </p:blipFill>
        <p:spPr>
          <a:xfrm>
            <a:off x="3454529" y="4005064"/>
            <a:ext cx="3998630" cy="246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66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6723" t="20939" r="19169" b="16510"/>
          <a:stretch>
            <a:fillRect/>
          </a:stretch>
        </p:blipFill>
        <p:spPr bwMode="auto">
          <a:xfrm>
            <a:off x="2123728" y="0"/>
            <a:ext cx="475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249616" cy="146456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— очень мощный ресурс, откры­вающий новые возможности для обучения и самореализации, для досуга и саморазвития. 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695324" cy="328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987823" y="5157192"/>
            <a:ext cx="5076056" cy="720080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0" t="40849" r="25085" b="28790"/>
          <a:stretch>
            <a:fillRect/>
          </a:stretch>
        </p:blipFill>
        <p:spPr bwMode="auto">
          <a:xfrm>
            <a:off x="3275856" y="620688"/>
            <a:ext cx="4639227" cy="4302199"/>
          </a:xfrm>
          <a:prstGeom prst="ellipse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6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908720"/>
            <a:ext cx="6934200" cy="122676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Манипуляция – скрытое (либо подсознательное) психологическое воздействие на собеседника с целью добиться выгодного для манипулятора поведения.</a:t>
            </a:r>
            <a:endParaRPr lang="en-US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21650"/>
          <a:stretch/>
        </p:blipFill>
        <p:spPr>
          <a:xfrm>
            <a:off x="3264380" y="2420888"/>
            <a:ext cx="4220847" cy="394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8862"/>
            <a:ext cx="6955160" cy="1076002"/>
          </a:xfrm>
        </p:spPr>
        <p:txBody>
          <a:bodyPr/>
          <a:lstStyle/>
          <a:p>
            <a:pPr marR="317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информационных манипуляций обусловлено следующими факторами: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60851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включением психологических манипуляций в информационно-коммуни­кативные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процессы;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Резким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увеличением количества субъектов манипулятивного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воздействия;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 социально-психологи­ческой защиты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Недостаточным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усвоением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психологической защиты от манипулятивно­го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склонностью большинства на­селения к манипулятивному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869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332656"/>
            <a:ext cx="7344816" cy="3024336"/>
          </a:xfrm>
        </p:spPr>
        <p:txBody>
          <a:bodyPr/>
          <a:lstStyle/>
          <a:p>
            <a:pPr marL="27305" marR="63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людей, которые ради достижения собственной цели используют разнообразные способы информационно-психологического воздействия на других без учёта их интересов и попросту вводя в заблуждение, обычно противоречат интересам других людей и наносят им вред.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26900"/>
          <a:stretch/>
        </p:blipFill>
        <p:spPr>
          <a:xfrm>
            <a:off x="3056463" y="3356992"/>
            <a:ext cx="456467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9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подвержены манипуляции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ослабленным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неразвитым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мировоззрением и слабой критичностью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мышления;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дети, утратившие значимые жизненные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315200" cy="4191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400" b="1" i="1" spc="-5" dirty="0">
                <a:solidFill>
                  <a:srgbClr val="217A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«Плюс и минус»</a:t>
            </a:r>
            <a:endParaRPr lang="ru-RU" sz="4800" b="1" i="1" dirty="0">
              <a:solidFill>
                <a:srgbClr val="217A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54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019596"/>
            <a:ext cx="7668344" cy="4281612"/>
          </a:xfrm>
        </p:spPr>
        <p:txBody>
          <a:bodyPr/>
          <a:lstStyle/>
          <a:p>
            <a:pPr marL="514350" lvl="0" indent="-514350" algn="ctr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237490" algn="l"/>
              </a:tabLst>
            </a:pPr>
            <a:r>
              <a:rPr lang="ru-RU" sz="2650" b="1" dirty="0" smtClean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2650" b="1" dirty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привлекает Интернет современных детей?  </a:t>
            </a:r>
            <a:endParaRPr lang="ru-RU" sz="2650" b="1" dirty="0" smtClean="0">
              <a:solidFill>
                <a:srgbClr val="217AA7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ct val="115000"/>
              </a:lnSpc>
              <a:spcAft>
                <a:spcPts val="0"/>
              </a:spcAft>
              <a:buFontTx/>
              <a:buAutoNum type="arabicPeriod"/>
              <a:tabLst>
                <a:tab pos="237490" algn="l"/>
              </a:tabLst>
            </a:pPr>
            <a:r>
              <a:rPr lang="ru-RU" sz="2650" b="1" dirty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можно выделить положительные стороны Интернета</a:t>
            </a:r>
            <a:r>
              <a:rPr lang="ru-RU" sz="2650" b="1" dirty="0" smtClean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ctr">
              <a:lnSpc>
                <a:spcPct val="115000"/>
              </a:lnSpc>
              <a:spcAft>
                <a:spcPts val="0"/>
              </a:spcAft>
              <a:buFontTx/>
              <a:buAutoNum type="arabicPeriod"/>
              <a:tabLst>
                <a:tab pos="237490" algn="l"/>
              </a:tabLst>
            </a:pPr>
            <a:r>
              <a:rPr lang="ru-RU" sz="2650" b="1" dirty="0">
                <a:solidFill>
                  <a:srgbClr val="217AA7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какими типичными угрозами сталкиваются подростки пользуясь Интернетом?</a:t>
            </a:r>
          </a:p>
          <a:p>
            <a:pPr marL="514350" lvl="0" indent="-514350" algn="ctr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237490" algn="l"/>
              </a:tabLst>
            </a:pPr>
            <a:endParaRPr lang="ru-RU" sz="2650" b="1" dirty="0">
              <a:solidFill>
                <a:srgbClr val="217AA7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5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15200" cy="715962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B92D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Вопросы:</a:t>
            </a:r>
            <a:endParaRPr lang="ru-RU" sz="2800" b="1" i="1" dirty="0">
              <a:solidFill>
                <a:srgbClr val="B92D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30050"/>
          <a:stretch/>
        </p:blipFill>
        <p:spPr>
          <a:xfrm>
            <a:off x="3923928" y="4653136"/>
            <a:ext cx="297355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5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Чем привлекает интернет современных детей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401493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Разнообразное общение;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голода;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форм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самовыражения;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Анонимность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виртуальная свобода (моде­лирование множественности «я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3749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общности 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принадлежности к разным группам.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34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27AAE"/>
      </a:lt2>
      <a:accent1>
        <a:srgbClr val="0095D0"/>
      </a:accent1>
      <a:accent2>
        <a:srgbClr val="00AAEE"/>
      </a:accent2>
      <a:accent3>
        <a:srgbClr val="FFFFFF"/>
      </a:accent3>
      <a:accent4>
        <a:srgbClr val="404040"/>
      </a:accent4>
      <a:accent5>
        <a:srgbClr val="AAC8E4"/>
      </a:accent5>
      <a:accent6>
        <a:srgbClr val="009AD8"/>
      </a:accent6>
      <a:hlink>
        <a:srgbClr val="55CFF5"/>
      </a:hlink>
      <a:folHlink>
        <a:srgbClr val="98DCFE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D4F77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1DC0F2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95D0"/>
        </a:accent1>
        <a:accent2>
          <a:srgbClr val="00AAEE"/>
        </a:accent2>
        <a:accent3>
          <a:srgbClr val="FFFFFF"/>
        </a:accent3>
        <a:accent4>
          <a:srgbClr val="404040"/>
        </a:accent4>
        <a:accent5>
          <a:srgbClr val="AAC8E4"/>
        </a:accent5>
        <a:accent6>
          <a:srgbClr val="009AD8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396</TotalTime>
  <Words>395</Words>
  <Application>Microsoft Office PowerPoint</Application>
  <PresentationFormat>Экран (4:3)</PresentationFormat>
  <Paragraphs>68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Garamond</vt:lpstr>
      <vt:lpstr>Microsoft Sans Serif</vt:lpstr>
      <vt:lpstr>Times New Roman</vt:lpstr>
      <vt:lpstr>powerpoint-template-24</vt:lpstr>
      <vt:lpstr>КГОБУ «Елизовская школа-интернат для обучающихся с ограниченными возможностями здоровья»</vt:lpstr>
      <vt:lpstr>Презентация PowerPoint</vt:lpstr>
      <vt:lpstr>Презентация PowerPoint</vt:lpstr>
      <vt:lpstr>Развитие информационных манипуляций обусловлено следующими факторами:  </vt:lpstr>
      <vt:lpstr>Презентация PowerPoint</vt:lpstr>
      <vt:lpstr>Более подвержены манипуляции</vt:lpstr>
      <vt:lpstr>Презентация PowerPoint</vt:lpstr>
      <vt:lpstr>Вопросы:</vt:lpstr>
      <vt:lpstr>Чем привлекает интернет современных детей</vt:lpstr>
      <vt:lpstr>Положительные стороны Интернета </vt:lpstr>
      <vt:lpstr> Наиболее типичные интернет-угрозы для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защиты детей от информационного воздействия и манипуляций</vt:lpstr>
      <vt:lpstr>Для безопасности школьни­ков необходимо: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</dc:title>
  <dc:creator>Ilina</dc:creator>
  <cp:lastModifiedBy>Poluhina</cp:lastModifiedBy>
  <cp:revision>21</cp:revision>
  <dcterms:created xsi:type="dcterms:W3CDTF">2017-03-27T21:14:24Z</dcterms:created>
  <dcterms:modified xsi:type="dcterms:W3CDTF">2020-01-10T00:40:18Z</dcterms:modified>
</cp:coreProperties>
</file>